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9" r:id="rId4"/>
    <p:sldId id="266" r:id="rId5"/>
    <p:sldId id="264" r:id="rId6"/>
    <p:sldId id="265" r:id="rId7"/>
    <p:sldId id="268" r:id="rId8"/>
    <p:sldId id="267" r:id="rId9"/>
    <p:sldId id="269" r:id="rId10"/>
    <p:sldId id="270" r:id="rId11"/>
    <p:sldId id="271" r:id="rId12"/>
    <p:sldId id="273" r:id="rId13"/>
    <p:sldId id="272" r:id="rId14"/>
    <p:sldId id="274" r:id="rId15"/>
    <p:sldId id="275" r:id="rId16"/>
    <p:sldId id="276" r:id="rId17"/>
    <p:sldId id="278" r:id="rId18"/>
    <p:sldId id="279"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3" autoAdjust="0"/>
    <p:restoredTop sz="94660"/>
  </p:normalViewPr>
  <p:slideViewPr>
    <p:cSldViewPr snapToGrid="0">
      <p:cViewPr varScale="1">
        <p:scale>
          <a:sx n="106" d="100"/>
          <a:sy n="106" d="100"/>
        </p:scale>
        <p:origin x="21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05/12/2022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Computer programs consist of a set of instruction that directs the computer system hardware components to perform the desired operations</a:t>
            </a:r>
          </a:p>
          <a:p>
            <a:endParaRPr lang="en-PH" dirty="0"/>
          </a:p>
          <a:p>
            <a:r>
              <a:rPr lang="en-PH" dirty="0"/>
              <a:t>The computer is a digital electronic machine. Which means a computer can understand and </a:t>
            </a:r>
            <a:r>
              <a:rPr lang="en-PH" dirty="0" err="1"/>
              <a:t>execture</a:t>
            </a:r>
            <a:r>
              <a:rPr lang="en-PH" dirty="0"/>
              <a:t> instructions on in binary which consists of only two numbers 0 and 1</a:t>
            </a:r>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419178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Memory units store data and program instructions during program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RAM</a:t>
            </a:r>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HDD</a:t>
            </a:r>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SSD</a:t>
            </a:r>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Cache 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CPU registers</a:t>
            </a:r>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04107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brain of the computer system. The main function of the CPU is to execute computer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61281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Input devices accept data</a:t>
            </a:r>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554071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63289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3854636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1724437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42087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181520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2237514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Hardware components are physical parts that we can touch and interact</a:t>
            </a:r>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162396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Software/Program is a component which directs the computer to perform various tasks</a:t>
            </a:r>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2463997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System Software is a type of software that is internally used by the computer itself to manage and operate the various hardware components connected to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The operating system is used by the computer to provide an interface to the user to interact with the system.</a:t>
            </a:r>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17241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Application software is directly used by the system user to perform different tasks</a:t>
            </a:r>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1180155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117560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 terms of functionality, a computer system can be grouped in to four units</a:t>
            </a:r>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53052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Computer System Block Diagram</a:t>
            </a:r>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358402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Input devices accept data</a:t>
            </a:r>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284047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05/12/2022</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05/12/2022</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jpg"/><Relationship Id="rId7"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3.jp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9.jp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2.gif"/></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gif"/></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gif"/></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6.gif"/></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image" Target="../media/image17.jpg"/></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8.png"/><Relationship Id="rId18" Type="http://schemas.openxmlformats.org/officeDocument/2006/relationships/image" Target="../media/image21.jpg"/><Relationship Id="rId3" Type="http://schemas.openxmlformats.org/officeDocument/2006/relationships/image" Target="../media/image1.jpg"/><Relationship Id="rId7" Type="http://schemas.openxmlformats.org/officeDocument/2006/relationships/image" Target="../media/image15.png"/><Relationship Id="rId12" Type="http://schemas.openxmlformats.org/officeDocument/2006/relationships/image" Target="../media/image7.png"/><Relationship Id="rId17" Type="http://schemas.openxmlformats.org/officeDocument/2006/relationships/image" Target="../media/image20.jpg"/><Relationship Id="rId2" Type="http://schemas.openxmlformats.org/officeDocument/2006/relationships/notesSlide" Target="../notesSlides/notesSlide6.xml"/><Relationship Id="rId16"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14.jp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10.png"/><Relationship Id="rId10" Type="http://schemas.openxmlformats.org/officeDocument/2006/relationships/image" Target="../media/image18.png"/><Relationship Id="rId19" Type="http://schemas.openxmlformats.org/officeDocument/2006/relationships/image" Target="../media/image5.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PH" b="1" dirty="0"/>
              <a:t>Introduction to Computer System</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lstStyle/>
          <a:p>
            <a:pPr algn="l"/>
            <a:r>
              <a:rPr lang="en-PH" sz="2000" dirty="0"/>
              <a:t>Presented By:</a:t>
            </a:r>
          </a:p>
          <a:p>
            <a:pPr algn="l"/>
            <a:r>
              <a:rPr lang="en-PH" sz="2000" dirty="0" err="1"/>
              <a:t>Elizer</a:t>
            </a:r>
            <a:r>
              <a:rPr lang="en-PH" sz="2000" dirty="0"/>
              <a:t> Ponio Jr.</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Components of a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4" name="TextBox 33">
            <a:extLst>
              <a:ext uri="{FF2B5EF4-FFF2-40B4-BE49-F238E27FC236}">
                <a16:creationId xmlns:a16="http://schemas.microsoft.com/office/drawing/2014/main" id="{8DF22EEB-3B87-03E4-E6AF-9707FAA80602}"/>
              </a:ext>
            </a:extLst>
          </p:cNvPr>
          <p:cNvSpPr txBox="1"/>
          <p:nvPr/>
        </p:nvSpPr>
        <p:spPr>
          <a:xfrm>
            <a:off x="1286493" y="1431259"/>
            <a:ext cx="9619013" cy="3785652"/>
          </a:xfrm>
          <a:prstGeom prst="rect">
            <a:avLst/>
          </a:prstGeom>
          <a:noFill/>
        </p:spPr>
        <p:txBody>
          <a:bodyPr wrap="square" rtlCol="0">
            <a:spAutoFit/>
          </a:bodyPr>
          <a:lstStyle/>
          <a:p>
            <a:pPr marL="514350" indent="-514350">
              <a:buFont typeface="Wingdings" panose="05000000000000000000" pitchFamily="2" charset="2"/>
              <a:buChar char="q"/>
            </a:pPr>
            <a:r>
              <a:rPr lang="en-PH" sz="3000" dirty="0"/>
              <a:t>Input Unit</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Central Processing Unit</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Memory Unit</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Output Unit</a:t>
            </a:r>
          </a:p>
          <a:p>
            <a:pPr marL="514350" indent="-514350">
              <a:buFont typeface="Wingdings" panose="05000000000000000000" pitchFamily="2" charset="2"/>
              <a:buChar char="q"/>
            </a:pPr>
            <a:endParaRPr lang="en-PH" sz="3000" dirty="0"/>
          </a:p>
        </p:txBody>
      </p:sp>
    </p:spTree>
    <p:extLst>
      <p:ext uri="{BB962C8B-B14F-4D97-AF65-F5344CB8AC3E}">
        <p14:creationId xmlns:p14="http://schemas.microsoft.com/office/powerpoint/2010/main" val="3341802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Components of a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Rectangle 2">
            <a:extLst>
              <a:ext uri="{FF2B5EF4-FFF2-40B4-BE49-F238E27FC236}">
                <a16:creationId xmlns:a16="http://schemas.microsoft.com/office/drawing/2014/main" id="{681ED029-F565-A18F-2A7E-27EB027F685E}"/>
              </a:ext>
            </a:extLst>
          </p:cNvPr>
          <p:cNvSpPr/>
          <p:nvPr/>
        </p:nvSpPr>
        <p:spPr>
          <a:xfrm>
            <a:off x="787729" y="2038993"/>
            <a:ext cx="2861953" cy="9144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PH" b="1" dirty="0"/>
              <a:t>Input Unit</a:t>
            </a:r>
          </a:p>
        </p:txBody>
      </p:sp>
      <p:sp>
        <p:nvSpPr>
          <p:cNvPr id="7" name="Rectangle 6">
            <a:extLst>
              <a:ext uri="{FF2B5EF4-FFF2-40B4-BE49-F238E27FC236}">
                <a16:creationId xmlns:a16="http://schemas.microsoft.com/office/drawing/2014/main" id="{57F53C23-B026-8DD5-42AF-12142612F907}"/>
              </a:ext>
            </a:extLst>
          </p:cNvPr>
          <p:cNvSpPr/>
          <p:nvPr/>
        </p:nvSpPr>
        <p:spPr>
          <a:xfrm>
            <a:off x="4665023" y="2069653"/>
            <a:ext cx="2861953" cy="9144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PH" b="1" dirty="0"/>
              <a:t>Memory Unit</a:t>
            </a:r>
          </a:p>
        </p:txBody>
      </p:sp>
      <p:sp>
        <p:nvSpPr>
          <p:cNvPr id="8" name="Rectangle 7">
            <a:extLst>
              <a:ext uri="{FF2B5EF4-FFF2-40B4-BE49-F238E27FC236}">
                <a16:creationId xmlns:a16="http://schemas.microsoft.com/office/drawing/2014/main" id="{F185097F-49F5-7B4D-4043-A40EEF182024}"/>
              </a:ext>
            </a:extLst>
          </p:cNvPr>
          <p:cNvSpPr/>
          <p:nvPr/>
        </p:nvSpPr>
        <p:spPr>
          <a:xfrm>
            <a:off x="8542317" y="2102310"/>
            <a:ext cx="2861953" cy="9144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PH" b="1" dirty="0"/>
              <a:t>Output Unit</a:t>
            </a:r>
          </a:p>
        </p:txBody>
      </p:sp>
      <p:sp>
        <p:nvSpPr>
          <p:cNvPr id="9" name="Rectangle 8">
            <a:extLst>
              <a:ext uri="{FF2B5EF4-FFF2-40B4-BE49-F238E27FC236}">
                <a16:creationId xmlns:a16="http://schemas.microsoft.com/office/drawing/2014/main" id="{52868414-EF84-9E08-0981-F307436B0262}"/>
              </a:ext>
            </a:extLst>
          </p:cNvPr>
          <p:cNvSpPr/>
          <p:nvPr/>
        </p:nvSpPr>
        <p:spPr>
          <a:xfrm>
            <a:off x="4665022" y="4231176"/>
            <a:ext cx="2861953" cy="914400"/>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PH" b="1" dirty="0"/>
              <a:t>Central Processing Unit</a:t>
            </a:r>
          </a:p>
        </p:txBody>
      </p:sp>
      <p:sp>
        <p:nvSpPr>
          <p:cNvPr id="10" name="Arrow: Right 9">
            <a:extLst>
              <a:ext uri="{FF2B5EF4-FFF2-40B4-BE49-F238E27FC236}">
                <a16:creationId xmlns:a16="http://schemas.microsoft.com/office/drawing/2014/main" id="{8E0B1C36-F30B-E2AA-AE30-D43CA63ABB13}"/>
              </a:ext>
            </a:extLst>
          </p:cNvPr>
          <p:cNvSpPr/>
          <p:nvPr/>
        </p:nvSpPr>
        <p:spPr>
          <a:xfrm>
            <a:off x="3830798" y="2276880"/>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FD8F1345-C4E6-1DE3-1D8A-A83B51E190E7}"/>
              </a:ext>
            </a:extLst>
          </p:cNvPr>
          <p:cNvSpPr/>
          <p:nvPr/>
        </p:nvSpPr>
        <p:spPr>
          <a:xfrm>
            <a:off x="7708092" y="2307540"/>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3" name="Arrow: Left-Right 12">
            <a:extLst>
              <a:ext uri="{FF2B5EF4-FFF2-40B4-BE49-F238E27FC236}">
                <a16:creationId xmlns:a16="http://schemas.microsoft.com/office/drawing/2014/main" id="{B71D9F4E-1765-DA4D-4934-F429FBA52042}"/>
              </a:ext>
            </a:extLst>
          </p:cNvPr>
          <p:cNvSpPr/>
          <p:nvPr/>
        </p:nvSpPr>
        <p:spPr>
          <a:xfrm rot="16200000">
            <a:off x="5732100" y="3386297"/>
            <a:ext cx="965305" cy="484632"/>
          </a:xfrm>
          <a:prstGeom prst="lef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022856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Input Unit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2" name="Picture 11" descr="A close up of a keyboard&#10;&#10;Description automatically generated">
            <a:extLst>
              <a:ext uri="{FF2B5EF4-FFF2-40B4-BE49-F238E27FC236}">
                <a16:creationId xmlns:a16="http://schemas.microsoft.com/office/drawing/2014/main" id="{DCEF15D5-D6B6-1FE9-C5A4-C6AA92BB9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3289" y="3859238"/>
            <a:ext cx="3809277" cy="1655766"/>
          </a:xfrm>
          <a:prstGeom prst="rect">
            <a:avLst/>
          </a:prstGeom>
        </p:spPr>
      </p:pic>
      <p:pic>
        <p:nvPicPr>
          <p:cNvPr id="14" name="Picture 13" descr="A black computer mouse&#10;&#10;Description automatically generated">
            <a:extLst>
              <a:ext uri="{FF2B5EF4-FFF2-40B4-BE49-F238E27FC236}">
                <a16:creationId xmlns:a16="http://schemas.microsoft.com/office/drawing/2014/main" id="{C5F92874-4348-E914-CEF7-AA6764F24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855" y="1091576"/>
            <a:ext cx="2143125" cy="2143125"/>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8653947-66F7-7791-1808-66E6CBF8F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9801" y="1327959"/>
            <a:ext cx="2466975" cy="1847850"/>
          </a:xfrm>
          <a:prstGeom prst="rect">
            <a:avLst/>
          </a:prstGeom>
        </p:spPr>
      </p:pic>
      <p:pic>
        <p:nvPicPr>
          <p:cNvPr id="7" name="Picture 6" descr="A picture containing electronics, camera, projector&#10;&#10;Description automatically generated">
            <a:extLst>
              <a:ext uri="{FF2B5EF4-FFF2-40B4-BE49-F238E27FC236}">
                <a16:creationId xmlns:a16="http://schemas.microsoft.com/office/drawing/2014/main" id="{C417C393-C2EF-1DFD-006A-465C24B7C2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3051" y="3408545"/>
            <a:ext cx="2247900" cy="2028825"/>
          </a:xfrm>
          <a:prstGeom prst="rect">
            <a:avLst/>
          </a:prstGeom>
        </p:spPr>
      </p:pic>
      <p:pic>
        <p:nvPicPr>
          <p:cNvPr id="9" name="Picture 8" descr="A close-up of a microphone&#10;&#10;Description automatically generated with low confidence">
            <a:extLst>
              <a:ext uri="{FF2B5EF4-FFF2-40B4-BE49-F238E27FC236}">
                <a16:creationId xmlns:a16="http://schemas.microsoft.com/office/drawing/2014/main" id="{4DE6A448-F1A5-752C-F6E1-5ACEEC6A66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3653" y="2511075"/>
            <a:ext cx="1381022" cy="2505687"/>
          </a:xfrm>
          <a:prstGeom prst="rect">
            <a:avLst/>
          </a:prstGeom>
        </p:spPr>
      </p:pic>
    </p:spTree>
    <p:extLst>
      <p:ext uri="{BB962C8B-B14F-4D97-AF65-F5344CB8AC3E}">
        <p14:creationId xmlns:p14="http://schemas.microsoft.com/office/powerpoint/2010/main" val="1594164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Memory Unit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1" name="Picture 10" descr="A picture containing electronics, hard disc, drive&#10;&#10;Description automatically generated">
            <a:extLst>
              <a:ext uri="{FF2B5EF4-FFF2-40B4-BE49-F238E27FC236}">
                <a16:creationId xmlns:a16="http://schemas.microsoft.com/office/drawing/2014/main" id="{8EF2601C-C74A-8A91-C050-C239E3B53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972" y="2695604"/>
            <a:ext cx="2095500" cy="1600200"/>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0843DBAE-475B-7B1D-4001-8B4C99F08A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7676" y="2015216"/>
            <a:ext cx="2175331" cy="2821441"/>
          </a:xfrm>
          <a:prstGeom prst="rect">
            <a:avLst/>
          </a:prstGeom>
        </p:spPr>
      </p:pic>
      <p:pic>
        <p:nvPicPr>
          <p:cNvPr id="19" name="Picture 18" descr="Text&#10;&#10;Description automatically generated">
            <a:extLst>
              <a:ext uri="{FF2B5EF4-FFF2-40B4-BE49-F238E27FC236}">
                <a16:creationId xmlns:a16="http://schemas.microsoft.com/office/drawing/2014/main" id="{B6B222DB-39F5-CBDF-E4F3-2093DB265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2015216"/>
            <a:ext cx="2605768" cy="2605768"/>
          </a:xfrm>
          <a:prstGeom prst="rect">
            <a:avLst/>
          </a:prstGeom>
        </p:spPr>
      </p:pic>
    </p:spTree>
    <p:extLst>
      <p:ext uri="{BB962C8B-B14F-4D97-AF65-F5344CB8AC3E}">
        <p14:creationId xmlns:p14="http://schemas.microsoft.com/office/powerpoint/2010/main" val="1145104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Central Processing Unit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5" name="Picture 4" descr="A picture containing text, electronics&#10;&#10;Description automatically generated">
            <a:extLst>
              <a:ext uri="{FF2B5EF4-FFF2-40B4-BE49-F238E27FC236}">
                <a16:creationId xmlns:a16="http://schemas.microsoft.com/office/drawing/2014/main" id="{D2C5F5D7-76D3-7119-E93F-119A363A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425" y="2453229"/>
            <a:ext cx="3028950" cy="1514475"/>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65E06756-6F7A-3939-6346-E24C324042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7793" y="1709257"/>
            <a:ext cx="5337630" cy="3002417"/>
          </a:xfrm>
          <a:prstGeom prst="rect">
            <a:avLst/>
          </a:prstGeom>
        </p:spPr>
      </p:pic>
    </p:spTree>
    <p:extLst>
      <p:ext uri="{BB962C8B-B14F-4D97-AF65-F5344CB8AC3E}">
        <p14:creationId xmlns:p14="http://schemas.microsoft.com/office/powerpoint/2010/main" val="162454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Output Unit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3" name="Picture 2" descr="A picture containing text, display, electronics, light&#10;&#10;Description automatically generated">
            <a:extLst>
              <a:ext uri="{FF2B5EF4-FFF2-40B4-BE49-F238E27FC236}">
                <a16:creationId xmlns:a16="http://schemas.microsoft.com/office/drawing/2014/main" id="{EDB470C3-AF38-1744-8035-C1DB39335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695" y="1357001"/>
            <a:ext cx="3683554" cy="2071999"/>
          </a:xfrm>
          <a:prstGeom prst="rect">
            <a:avLst/>
          </a:prstGeom>
        </p:spPr>
      </p:pic>
      <p:pic>
        <p:nvPicPr>
          <p:cNvPr id="8" name="Picture 7" descr="A picture containing electronics, printer&#10;&#10;Description automatically generated">
            <a:extLst>
              <a:ext uri="{FF2B5EF4-FFF2-40B4-BE49-F238E27FC236}">
                <a16:creationId xmlns:a16="http://schemas.microsoft.com/office/drawing/2014/main" id="{7AA8FA0D-96F6-4FDD-977F-FC8DC7A1B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2878" y="3740972"/>
            <a:ext cx="2847975" cy="1600200"/>
          </a:xfrm>
          <a:prstGeom prst="rect">
            <a:avLst/>
          </a:prstGeom>
        </p:spPr>
      </p:pic>
      <p:pic>
        <p:nvPicPr>
          <p:cNvPr id="11" name="Picture 10">
            <a:extLst>
              <a:ext uri="{FF2B5EF4-FFF2-40B4-BE49-F238E27FC236}">
                <a16:creationId xmlns:a16="http://schemas.microsoft.com/office/drawing/2014/main" id="{6E935916-8A76-7989-5365-FDBDA8C1B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171" y="1491514"/>
            <a:ext cx="2857500" cy="1600200"/>
          </a:xfrm>
          <a:prstGeom prst="rect">
            <a:avLst/>
          </a:prstGeom>
        </p:spPr>
      </p:pic>
    </p:spTree>
    <p:extLst>
      <p:ext uri="{BB962C8B-B14F-4D97-AF65-F5344CB8AC3E}">
        <p14:creationId xmlns:p14="http://schemas.microsoft.com/office/powerpoint/2010/main" val="1778124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sz="5000" b="1" dirty="0"/>
              <a:t>Benefits of using a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4" name="TextBox 33">
            <a:extLst>
              <a:ext uri="{FF2B5EF4-FFF2-40B4-BE49-F238E27FC236}">
                <a16:creationId xmlns:a16="http://schemas.microsoft.com/office/drawing/2014/main" id="{8DF22EEB-3B87-03E4-E6AF-9707FAA80602}"/>
              </a:ext>
            </a:extLst>
          </p:cNvPr>
          <p:cNvSpPr txBox="1"/>
          <p:nvPr/>
        </p:nvSpPr>
        <p:spPr>
          <a:xfrm>
            <a:off x="1286493" y="1431259"/>
            <a:ext cx="9619013" cy="4708981"/>
          </a:xfrm>
          <a:prstGeom prst="rect">
            <a:avLst/>
          </a:prstGeom>
          <a:noFill/>
        </p:spPr>
        <p:txBody>
          <a:bodyPr wrap="square" rtlCol="0">
            <a:spAutoFit/>
          </a:bodyPr>
          <a:lstStyle/>
          <a:p>
            <a:pPr marL="514350" indent="-514350">
              <a:buFont typeface="Wingdings" panose="05000000000000000000" pitchFamily="2" charset="2"/>
              <a:buChar char="q"/>
            </a:pPr>
            <a:r>
              <a:rPr lang="en-PH" sz="3000" dirty="0"/>
              <a:t>Processing Speed</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Accuracy of Operations</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Data Storage</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Fast logical Decisions</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dirty="0"/>
              <a:t>Repetitive tasks</a:t>
            </a:r>
          </a:p>
          <a:p>
            <a:pPr marL="514350" indent="-514350">
              <a:buFont typeface="Wingdings" panose="05000000000000000000" pitchFamily="2" charset="2"/>
              <a:buChar char="q"/>
            </a:pPr>
            <a:endParaRPr lang="en-PH" sz="3000" dirty="0"/>
          </a:p>
        </p:txBody>
      </p:sp>
    </p:spTree>
    <p:extLst>
      <p:ext uri="{BB962C8B-B14F-4D97-AF65-F5344CB8AC3E}">
        <p14:creationId xmlns:p14="http://schemas.microsoft.com/office/powerpoint/2010/main" val="1877983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Processing Speed</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1" name="Picture 10" descr="A person wearing sunglasses&#10;&#10;Description automatically generated with medium confidence">
            <a:extLst>
              <a:ext uri="{FF2B5EF4-FFF2-40B4-BE49-F238E27FC236}">
                <a16:creationId xmlns:a16="http://schemas.microsoft.com/office/drawing/2014/main" id="{6E0B0769-DB59-7973-A934-59D6CE5B2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2500" y="1731755"/>
            <a:ext cx="2667000" cy="2381250"/>
          </a:xfrm>
          <a:prstGeom prst="rect">
            <a:avLst/>
          </a:prstGeom>
        </p:spPr>
      </p:pic>
    </p:spTree>
    <p:extLst>
      <p:ext uri="{BB962C8B-B14F-4D97-AF65-F5344CB8AC3E}">
        <p14:creationId xmlns:p14="http://schemas.microsoft.com/office/powerpoint/2010/main" val="1963692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Data Storage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3" name="Picture 12" descr="Shape, circle&#10;&#10;Description automatically generated">
            <a:extLst>
              <a:ext uri="{FF2B5EF4-FFF2-40B4-BE49-F238E27FC236}">
                <a16:creationId xmlns:a16="http://schemas.microsoft.com/office/drawing/2014/main" id="{5E718615-7B9D-30D9-F729-EBD3D5008A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1665" y="1617070"/>
            <a:ext cx="3488670" cy="2616503"/>
          </a:xfrm>
          <a:prstGeom prst="rect">
            <a:avLst/>
          </a:prstGeom>
        </p:spPr>
      </p:pic>
    </p:spTree>
    <p:extLst>
      <p:ext uri="{BB962C8B-B14F-4D97-AF65-F5344CB8AC3E}">
        <p14:creationId xmlns:p14="http://schemas.microsoft.com/office/powerpoint/2010/main" val="4175784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400" dirty="0"/>
              <a:t>Accuracy of Operations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6" name="Picture 5" descr="A picture containing grass, outdoor, sky, field&#10;&#10;Description automatically generated">
            <a:extLst>
              <a:ext uri="{FF2B5EF4-FFF2-40B4-BE49-F238E27FC236}">
                <a16:creationId xmlns:a16="http://schemas.microsoft.com/office/drawing/2014/main" id="{E97E8922-B0B3-E842-2712-B38986774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999" y="2122046"/>
            <a:ext cx="3810000" cy="2000250"/>
          </a:xfrm>
          <a:prstGeom prst="rect">
            <a:avLst/>
          </a:prstGeom>
        </p:spPr>
      </p:pic>
    </p:spTree>
    <p:extLst>
      <p:ext uri="{BB962C8B-B14F-4D97-AF65-F5344CB8AC3E}">
        <p14:creationId xmlns:p14="http://schemas.microsoft.com/office/powerpoint/2010/main" val="118732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Introduction to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144000" cy="3696478"/>
          </a:xfrm>
        </p:spPr>
        <p:txBody>
          <a:bodyPr/>
          <a:lstStyle/>
          <a:p>
            <a:pPr marL="342900" indent="-342900" algn="l">
              <a:lnSpc>
                <a:spcPct val="150000"/>
              </a:lnSpc>
              <a:buFont typeface="Wingdings" panose="05000000000000000000" pitchFamily="2" charset="2"/>
              <a:buChar char="q"/>
            </a:pPr>
            <a:r>
              <a:rPr lang="en-PH" dirty="0"/>
              <a:t>What is a computer system?</a:t>
            </a:r>
          </a:p>
          <a:p>
            <a:pPr marL="342900" indent="-342900" algn="l">
              <a:lnSpc>
                <a:spcPct val="150000"/>
              </a:lnSpc>
              <a:buFont typeface="Wingdings" panose="05000000000000000000" pitchFamily="2" charset="2"/>
              <a:buChar char="q"/>
            </a:pPr>
            <a:r>
              <a:rPr lang="en-PH" dirty="0"/>
              <a:t>Features of a computer system</a:t>
            </a:r>
          </a:p>
          <a:p>
            <a:pPr marL="342900" indent="-342900" algn="l">
              <a:lnSpc>
                <a:spcPct val="150000"/>
              </a:lnSpc>
              <a:buFont typeface="Wingdings" panose="05000000000000000000" pitchFamily="2" charset="2"/>
              <a:buChar char="q"/>
            </a:pPr>
            <a:r>
              <a:rPr lang="en-PH" dirty="0"/>
              <a:t>Computer hardware and software</a:t>
            </a:r>
          </a:p>
          <a:p>
            <a:pPr marL="342900" indent="-342900" algn="l">
              <a:lnSpc>
                <a:spcPct val="150000"/>
              </a:lnSpc>
              <a:buFont typeface="Wingdings" panose="05000000000000000000" pitchFamily="2" charset="2"/>
              <a:buChar char="q"/>
            </a:pPr>
            <a:r>
              <a:rPr lang="en-PH" dirty="0"/>
              <a:t>Components of a computer system</a:t>
            </a:r>
          </a:p>
          <a:p>
            <a:pPr marL="342900" indent="-342900" algn="l">
              <a:lnSpc>
                <a:spcPct val="150000"/>
              </a:lnSpc>
              <a:buFont typeface="Wingdings" panose="05000000000000000000" pitchFamily="2" charset="2"/>
              <a:buChar char="q"/>
            </a:pPr>
            <a:r>
              <a:rPr lang="en-PH" dirty="0"/>
              <a:t>Benefits of using a computer system</a:t>
            </a:r>
          </a:p>
        </p:txBody>
      </p:sp>
    </p:spTree>
    <p:extLst>
      <p:ext uri="{BB962C8B-B14F-4D97-AF65-F5344CB8AC3E}">
        <p14:creationId xmlns:p14="http://schemas.microsoft.com/office/powerpoint/2010/main" val="538936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400" b="1" dirty="0"/>
              <a:t>Decision Making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5" name="Picture 4" descr="A picture containing text&#10;&#10;Description automatically generated">
            <a:extLst>
              <a:ext uri="{FF2B5EF4-FFF2-40B4-BE49-F238E27FC236}">
                <a16:creationId xmlns:a16="http://schemas.microsoft.com/office/drawing/2014/main" id="{BE170431-6F38-0EB9-D484-20544C268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4275" y="1435305"/>
            <a:ext cx="4743450" cy="3552825"/>
          </a:xfrm>
          <a:prstGeom prst="rect">
            <a:avLst/>
          </a:prstGeom>
        </p:spPr>
      </p:pic>
    </p:spTree>
    <p:extLst>
      <p:ext uri="{BB962C8B-B14F-4D97-AF65-F5344CB8AC3E}">
        <p14:creationId xmlns:p14="http://schemas.microsoft.com/office/powerpoint/2010/main" val="1936861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400" b="1" dirty="0"/>
              <a:t>Repetition</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6" name="Picture 5" descr="A picture containing text, device, gauge&#10;&#10;Description automatically generated">
            <a:extLst>
              <a:ext uri="{FF2B5EF4-FFF2-40B4-BE49-F238E27FC236}">
                <a16:creationId xmlns:a16="http://schemas.microsoft.com/office/drawing/2014/main" id="{CFDBD841-2D97-A8DB-64B6-D0936B0CDA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957" y="1828799"/>
            <a:ext cx="3516085" cy="3516085"/>
          </a:xfrm>
          <a:prstGeom prst="rect">
            <a:avLst/>
          </a:prstGeom>
        </p:spPr>
      </p:pic>
    </p:spTree>
    <p:extLst>
      <p:ext uri="{BB962C8B-B14F-4D97-AF65-F5344CB8AC3E}">
        <p14:creationId xmlns:p14="http://schemas.microsoft.com/office/powerpoint/2010/main" val="356578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What is a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144000" cy="3696478"/>
          </a:xfrm>
        </p:spPr>
        <p:txBody>
          <a:bodyPr/>
          <a:lstStyle/>
          <a:p>
            <a:pPr algn="l">
              <a:lnSpc>
                <a:spcPct val="150000"/>
              </a:lnSpc>
            </a:pPr>
            <a:r>
              <a:rPr lang="en-PH" dirty="0"/>
              <a:t>A computer system is defined as a digital electronics device that can be programmed to accept some input in terms of data, then process this data depending on the program instruction and provide the output in the desired format.</a:t>
            </a:r>
          </a:p>
        </p:txBody>
      </p:sp>
    </p:spTree>
    <p:extLst>
      <p:ext uri="{BB962C8B-B14F-4D97-AF65-F5344CB8AC3E}">
        <p14:creationId xmlns:p14="http://schemas.microsoft.com/office/powerpoint/2010/main" val="2861087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Features of a Computer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144000" cy="3696478"/>
          </a:xfrm>
        </p:spPr>
        <p:txBody>
          <a:bodyPr/>
          <a:lstStyle/>
          <a:p>
            <a:pPr marL="342900" indent="-342900" algn="l">
              <a:buFont typeface="Wingdings" panose="05000000000000000000" pitchFamily="2" charset="2"/>
              <a:buChar char="q"/>
            </a:pPr>
            <a:r>
              <a:rPr lang="en-PH" dirty="0"/>
              <a:t>A computer system is programmable</a:t>
            </a:r>
          </a:p>
          <a:p>
            <a:pPr marL="342900" indent="-342900" algn="l">
              <a:buFont typeface="Wingdings" panose="05000000000000000000" pitchFamily="2" charset="2"/>
              <a:buChar char="q"/>
            </a:pPr>
            <a:endParaRPr lang="en-PH" dirty="0"/>
          </a:p>
          <a:p>
            <a:pPr marL="342900" indent="-342900" algn="l">
              <a:buFont typeface="Wingdings" panose="05000000000000000000" pitchFamily="2" charset="2"/>
              <a:buChar char="q"/>
            </a:pPr>
            <a:r>
              <a:rPr lang="en-PH" dirty="0"/>
              <a:t>A computer system accepts raw data and produces information</a:t>
            </a:r>
          </a:p>
          <a:p>
            <a:pPr marL="342900" indent="-342900" algn="l">
              <a:buFont typeface="Wingdings" panose="05000000000000000000" pitchFamily="2" charset="2"/>
              <a:buChar char="q"/>
            </a:pPr>
            <a:endParaRPr lang="en-PH" dirty="0"/>
          </a:p>
          <a:p>
            <a:pPr marL="342900" indent="-342900" algn="l">
              <a:buFont typeface="Wingdings" panose="05000000000000000000" pitchFamily="2" charset="2"/>
              <a:buChar char="q"/>
            </a:pPr>
            <a:r>
              <a:rPr lang="en-PH" dirty="0"/>
              <a:t>A computer system is a digital machine</a:t>
            </a:r>
          </a:p>
          <a:p>
            <a:pPr marL="342900" indent="-342900" algn="l">
              <a:buFont typeface="Wingdings" panose="05000000000000000000" pitchFamily="2" charset="2"/>
              <a:buChar char="q"/>
            </a:pPr>
            <a:endParaRPr lang="en-PH" dirty="0"/>
          </a:p>
          <a:p>
            <a:pPr marL="342900" indent="-342900" algn="l">
              <a:buFont typeface="Wingdings" panose="05000000000000000000" pitchFamily="2" charset="2"/>
              <a:buChar char="q"/>
            </a:pPr>
            <a:r>
              <a:rPr lang="en-PH" dirty="0"/>
              <a:t>A computer system consists of hardware and software.</a:t>
            </a:r>
          </a:p>
          <a:p>
            <a:pPr marL="342900" indent="-342900" algn="l">
              <a:buFont typeface="Wingdings" panose="05000000000000000000" pitchFamily="2" charset="2"/>
              <a:buChar char="q"/>
            </a:pPr>
            <a:endParaRPr lang="en-PH" dirty="0"/>
          </a:p>
        </p:txBody>
      </p:sp>
    </p:spTree>
    <p:extLst>
      <p:ext uri="{BB962C8B-B14F-4D97-AF65-F5344CB8AC3E}">
        <p14:creationId xmlns:p14="http://schemas.microsoft.com/office/powerpoint/2010/main" val="362678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Computer Hardware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2" name="Picture 11" descr="A close up of a keyboard&#10;&#10;Description automatically generated">
            <a:extLst>
              <a:ext uri="{FF2B5EF4-FFF2-40B4-BE49-F238E27FC236}">
                <a16:creationId xmlns:a16="http://schemas.microsoft.com/office/drawing/2014/main" id="{DCEF15D5-D6B6-1FE9-C5A4-C6AA92BB92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3289" y="3859238"/>
            <a:ext cx="3809277" cy="1655766"/>
          </a:xfrm>
          <a:prstGeom prst="rect">
            <a:avLst/>
          </a:prstGeom>
        </p:spPr>
      </p:pic>
      <p:pic>
        <p:nvPicPr>
          <p:cNvPr id="14" name="Picture 13" descr="A black computer mouse&#10;&#10;Description automatically generated">
            <a:extLst>
              <a:ext uri="{FF2B5EF4-FFF2-40B4-BE49-F238E27FC236}">
                <a16:creationId xmlns:a16="http://schemas.microsoft.com/office/drawing/2014/main" id="{C5F92874-4348-E914-CEF7-AA6764F24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8855" y="1091576"/>
            <a:ext cx="2143125" cy="2143125"/>
          </a:xfrm>
          <a:prstGeom prst="rect">
            <a:avLst/>
          </a:prstGeom>
        </p:spPr>
      </p:pic>
      <p:pic>
        <p:nvPicPr>
          <p:cNvPr id="16" name="Picture 15" descr="A close-up of a computer&#10;&#10;Description automatically generated with medium confidence">
            <a:extLst>
              <a:ext uri="{FF2B5EF4-FFF2-40B4-BE49-F238E27FC236}">
                <a16:creationId xmlns:a16="http://schemas.microsoft.com/office/drawing/2014/main" id="{38DB9447-4E2F-A06C-5DE5-CC9CE7D8B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0005" y="2823489"/>
            <a:ext cx="2405446" cy="2771074"/>
          </a:xfrm>
          <a:prstGeom prst="rect">
            <a:avLst/>
          </a:prstGeom>
        </p:spPr>
      </p:pic>
      <p:pic>
        <p:nvPicPr>
          <p:cNvPr id="18" name="Picture 17" descr="A pair of black headphones&#10;&#10;Description automatically generated">
            <a:extLst>
              <a:ext uri="{FF2B5EF4-FFF2-40B4-BE49-F238E27FC236}">
                <a16:creationId xmlns:a16="http://schemas.microsoft.com/office/drawing/2014/main" id="{A4923959-9D24-8D12-C584-330F0A4B3C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5693" y="3611242"/>
            <a:ext cx="1199301" cy="1694250"/>
          </a:xfrm>
          <a:prstGeom prst="rect">
            <a:avLst/>
          </a:prstGeom>
        </p:spPr>
      </p:pic>
      <p:pic>
        <p:nvPicPr>
          <p:cNvPr id="20" name="Picture 19" descr="A picture containing text, display, electronics, light&#10;&#10;Description automatically generated">
            <a:extLst>
              <a:ext uri="{FF2B5EF4-FFF2-40B4-BE49-F238E27FC236}">
                <a16:creationId xmlns:a16="http://schemas.microsoft.com/office/drawing/2014/main" id="{DEFB5959-0568-809A-C3B7-E986F8F91A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4373" y="1266754"/>
            <a:ext cx="3683554" cy="2071999"/>
          </a:xfrm>
          <a:prstGeom prst="rect">
            <a:avLst/>
          </a:prstGeom>
        </p:spPr>
      </p:pic>
    </p:spTree>
    <p:extLst>
      <p:ext uri="{BB962C8B-B14F-4D97-AF65-F5344CB8AC3E}">
        <p14:creationId xmlns:p14="http://schemas.microsoft.com/office/powerpoint/2010/main" val="1486052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Computer Software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4" name="TextBox 33">
            <a:extLst>
              <a:ext uri="{FF2B5EF4-FFF2-40B4-BE49-F238E27FC236}">
                <a16:creationId xmlns:a16="http://schemas.microsoft.com/office/drawing/2014/main" id="{8DF22EEB-3B87-03E4-E6AF-9707FAA80602}"/>
              </a:ext>
            </a:extLst>
          </p:cNvPr>
          <p:cNvSpPr txBox="1"/>
          <p:nvPr/>
        </p:nvSpPr>
        <p:spPr>
          <a:xfrm>
            <a:off x="1286493" y="1431259"/>
            <a:ext cx="9619013" cy="1938992"/>
          </a:xfrm>
          <a:prstGeom prst="rect">
            <a:avLst/>
          </a:prstGeom>
          <a:noFill/>
        </p:spPr>
        <p:txBody>
          <a:bodyPr wrap="square" rtlCol="0">
            <a:spAutoFit/>
          </a:bodyPr>
          <a:lstStyle/>
          <a:p>
            <a:pPr marL="514350" indent="-514350">
              <a:buFont typeface="Wingdings" panose="05000000000000000000" pitchFamily="2" charset="2"/>
              <a:buChar char="q"/>
            </a:pPr>
            <a:r>
              <a:rPr lang="en-PH" sz="3000" b="1" dirty="0"/>
              <a:t>System Software</a:t>
            </a:r>
          </a:p>
          <a:p>
            <a:pPr marL="514350" indent="-514350">
              <a:buFont typeface="Wingdings" panose="05000000000000000000" pitchFamily="2" charset="2"/>
              <a:buChar char="q"/>
            </a:pPr>
            <a:endParaRPr lang="en-PH" sz="3000" dirty="0"/>
          </a:p>
          <a:p>
            <a:pPr marL="514350" indent="-514350">
              <a:buFont typeface="Wingdings" panose="05000000000000000000" pitchFamily="2" charset="2"/>
              <a:buChar char="q"/>
            </a:pPr>
            <a:r>
              <a:rPr lang="en-PH" sz="3000" b="1" dirty="0"/>
              <a:t>Application Software</a:t>
            </a:r>
          </a:p>
          <a:p>
            <a:endParaRPr lang="en-PH" sz="3000" b="1" dirty="0"/>
          </a:p>
        </p:txBody>
      </p:sp>
    </p:spTree>
    <p:extLst>
      <p:ext uri="{BB962C8B-B14F-4D97-AF65-F5344CB8AC3E}">
        <p14:creationId xmlns:p14="http://schemas.microsoft.com/office/powerpoint/2010/main" val="263172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System Software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21" name="Picture 20" descr="Logo, company name&#10;&#10;Description automatically generated">
            <a:extLst>
              <a:ext uri="{FF2B5EF4-FFF2-40B4-BE49-F238E27FC236}">
                <a16:creationId xmlns:a16="http://schemas.microsoft.com/office/drawing/2014/main" id="{6AB9755C-4F22-3684-A7BA-2F1678B59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971" y="3044714"/>
            <a:ext cx="1730617" cy="1151647"/>
          </a:xfrm>
          <a:prstGeom prst="rect">
            <a:avLst/>
          </a:prstGeom>
        </p:spPr>
      </p:pic>
      <p:pic>
        <p:nvPicPr>
          <p:cNvPr id="22" name="Picture 21" descr="Logo&#10;&#10;Description automatically generated">
            <a:extLst>
              <a:ext uri="{FF2B5EF4-FFF2-40B4-BE49-F238E27FC236}">
                <a16:creationId xmlns:a16="http://schemas.microsoft.com/office/drawing/2014/main" id="{8A45348D-80A0-BFA6-DCC5-20BAE43DD4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7630" y="1574978"/>
            <a:ext cx="1516650" cy="1315269"/>
          </a:xfrm>
          <a:prstGeom prst="rect">
            <a:avLst/>
          </a:prstGeom>
        </p:spPr>
      </p:pic>
      <p:pic>
        <p:nvPicPr>
          <p:cNvPr id="23" name="Picture 22" descr="A penguin with a yellow beak&#10;&#10;Description automatically generated with low confidence">
            <a:extLst>
              <a:ext uri="{FF2B5EF4-FFF2-40B4-BE49-F238E27FC236}">
                <a16:creationId xmlns:a16="http://schemas.microsoft.com/office/drawing/2014/main" id="{705918C6-08D6-EB88-D772-38060E0CB1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5619" y="1653328"/>
            <a:ext cx="1020785" cy="1209085"/>
          </a:xfrm>
          <a:prstGeom prst="rect">
            <a:avLst/>
          </a:prstGeom>
        </p:spPr>
      </p:pic>
      <p:sp>
        <p:nvSpPr>
          <p:cNvPr id="24" name="TextBox 23">
            <a:extLst>
              <a:ext uri="{FF2B5EF4-FFF2-40B4-BE49-F238E27FC236}">
                <a16:creationId xmlns:a16="http://schemas.microsoft.com/office/drawing/2014/main" id="{C0185086-2C2D-6879-B791-0492BE24901A}"/>
              </a:ext>
            </a:extLst>
          </p:cNvPr>
          <p:cNvSpPr txBox="1"/>
          <p:nvPr/>
        </p:nvSpPr>
        <p:spPr>
          <a:xfrm>
            <a:off x="2098606" y="4134597"/>
            <a:ext cx="1871346" cy="369332"/>
          </a:xfrm>
          <a:prstGeom prst="rect">
            <a:avLst/>
          </a:prstGeom>
          <a:noFill/>
        </p:spPr>
        <p:txBody>
          <a:bodyPr wrap="none" rtlCol="0">
            <a:spAutoFit/>
          </a:bodyPr>
          <a:lstStyle/>
          <a:p>
            <a:r>
              <a:rPr lang="en-PH" b="1" dirty="0"/>
              <a:t>Operating System</a:t>
            </a:r>
          </a:p>
        </p:txBody>
      </p:sp>
      <p:sp>
        <p:nvSpPr>
          <p:cNvPr id="29" name="TextBox 28">
            <a:extLst>
              <a:ext uri="{FF2B5EF4-FFF2-40B4-BE49-F238E27FC236}">
                <a16:creationId xmlns:a16="http://schemas.microsoft.com/office/drawing/2014/main" id="{63BED453-60F4-847B-8C52-91C20F0FF862}"/>
              </a:ext>
            </a:extLst>
          </p:cNvPr>
          <p:cNvSpPr txBox="1"/>
          <p:nvPr/>
        </p:nvSpPr>
        <p:spPr>
          <a:xfrm>
            <a:off x="8115228" y="4109657"/>
            <a:ext cx="1550746" cy="369332"/>
          </a:xfrm>
          <a:prstGeom prst="rect">
            <a:avLst/>
          </a:prstGeom>
          <a:noFill/>
        </p:spPr>
        <p:txBody>
          <a:bodyPr wrap="none" rtlCol="0">
            <a:spAutoFit/>
          </a:bodyPr>
          <a:lstStyle/>
          <a:p>
            <a:r>
              <a:rPr lang="en-PH" b="1" dirty="0"/>
              <a:t>Device Drivers</a:t>
            </a:r>
          </a:p>
        </p:txBody>
      </p:sp>
      <p:pic>
        <p:nvPicPr>
          <p:cNvPr id="31" name="Picture 30" descr="Logo&#10;&#10;Description automatically generated">
            <a:extLst>
              <a:ext uri="{FF2B5EF4-FFF2-40B4-BE49-F238E27FC236}">
                <a16:creationId xmlns:a16="http://schemas.microsoft.com/office/drawing/2014/main" id="{5D20457E-6264-6B8E-7E17-FAA9FB0CEF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8321" y="2529804"/>
            <a:ext cx="1597232" cy="894450"/>
          </a:xfrm>
          <a:prstGeom prst="rect">
            <a:avLst/>
          </a:prstGeom>
        </p:spPr>
      </p:pic>
      <p:pic>
        <p:nvPicPr>
          <p:cNvPr id="33" name="Picture 32" descr="Graphical user interface&#10;&#10;Description automatically generated with medium confidence">
            <a:extLst>
              <a:ext uri="{FF2B5EF4-FFF2-40B4-BE49-F238E27FC236}">
                <a16:creationId xmlns:a16="http://schemas.microsoft.com/office/drawing/2014/main" id="{C281913A-F0DE-A085-8C51-FF4C079285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44553" y="2497566"/>
            <a:ext cx="1135815" cy="958926"/>
          </a:xfrm>
          <a:prstGeom prst="rect">
            <a:avLst/>
          </a:prstGeom>
        </p:spPr>
      </p:pic>
    </p:spTree>
    <p:extLst>
      <p:ext uri="{BB962C8B-B14F-4D97-AF65-F5344CB8AC3E}">
        <p14:creationId xmlns:p14="http://schemas.microsoft.com/office/powerpoint/2010/main" val="193199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anim calcmode="lin" valueType="num">
                                      <p:cBhvr>
                                        <p:cTn id="40" dur="1000" fill="hold"/>
                                        <p:tgtEl>
                                          <p:spTgt spid="33"/>
                                        </p:tgtEl>
                                        <p:attrNameLst>
                                          <p:attrName>ppt_x</p:attrName>
                                        </p:attrNameLst>
                                      </p:cBhvr>
                                      <p:tavLst>
                                        <p:tav tm="0">
                                          <p:val>
                                            <p:strVal val="#ppt_x"/>
                                          </p:val>
                                        </p:tav>
                                        <p:tav tm="100000">
                                          <p:val>
                                            <p:strVal val="#ppt_x"/>
                                          </p:val>
                                        </p:tav>
                                      </p:tavLst>
                                    </p:anim>
                                    <p:anim calcmode="lin" valueType="num">
                                      <p:cBhvr>
                                        <p:cTn id="4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Application Software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4" name="Picture 13" descr="A picture containing text, clipart&#10;&#10;Description automatically generated">
            <a:extLst>
              <a:ext uri="{FF2B5EF4-FFF2-40B4-BE49-F238E27FC236}">
                <a16:creationId xmlns:a16="http://schemas.microsoft.com/office/drawing/2014/main" id="{B9C08589-9B0F-2291-87D5-778E9C169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455" y="1757869"/>
            <a:ext cx="850844" cy="850844"/>
          </a:xfrm>
          <a:prstGeom prst="rect">
            <a:avLst/>
          </a:prstGeom>
        </p:spPr>
      </p:pic>
      <p:pic>
        <p:nvPicPr>
          <p:cNvPr id="16" name="Picture 15" descr="A picture containing text, clipart, businesscard&#10;&#10;Description automatically generated">
            <a:extLst>
              <a:ext uri="{FF2B5EF4-FFF2-40B4-BE49-F238E27FC236}">
                <a16:creationId xmlns:a16="http://schemas.microsoft.com/office/drawing/2014/main" id="{F8F2903B-7427-CCA9-7306-E8E11D31C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5835" y="3668391"/>
            <a:ext cx="1528084" cy="855727"/>
          </a:xfrm>
          <a:prstGeom prst="rect">
            <a:avLst/>
          </a:prstGeom>
        </p:spPr>
      </p:pic>
      <p:pic>
        <p:nvPicPr>
          <p:cNvPr id="17" name="Picture 16" descr="Icon&#10;&#10;Description automatically generated">
            <a:extLst>
              <a:ext uri="{FF2B5EF4-FFF2-40B4-BE49-F238E27FC236}">
                <a16:creationId xmlns:a16="http://schemas.microsoft.com/office/drawing/2014/main" id="{A05EB4BA-ABF0-4704-ECFE-95CA48573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0207" y="3491600"/>
            <a:ext cx="968156" cy="968156"/>
          </a:xfrm>
          <a:prstGeom prst="rect">
            <a:avLst/>
          </a:prstGeom>
        </p:spPr>
      </p:pic>
      <p:pic>
        <p:nvPicPr>
          <p:cNvPr id="18" name="Picture 17" descr="Logo&#10;&#10;Description automatically generated">
            <a:extLst>
              <a:ext uri="{FF2B5EF4-FFF2-40B4-BE49-F238E27FC236}">
                <a16:creationId xmlns:a16="http://schemas.microsoft.com/office/drawing/2014/main" id="{FE3EA876-DC71-873E-31E7-E93A2B21B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6201" y="1722405"/>
            <a:ext cx="920151" cy="920151"/>
          </a:xfrm>
          <a:prstGeom prst="rect">
            <a:avLst/>
          </a:prstGeom>
        </p:spPr>
      </p:pic>
      <p:pic>
        <p:nvPicPr>
          <p:cNvPr id="20" name="Picture 19" descr="Logo&#10;&#10;Description automatically generated">
            <a:extLst>
              <a:ext uri="{FF2B5EF4-FFF2-40B4-BE49-F238E27FC236}">
                <a16:creationId xmlns:a16="http://schemas.microsoft.com/office/drawing/2014/main" id="{6F656536-9DFF-98BB-1606-18AF0AD89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20691" y="1501436"/>
            <a:ext cx="1363710" cy="1363710"/>
          </a:xfrm>
          <a:prstGeom prst="rect">
            <a:avLst/>
          </a:prstGeom>
        </p:spPr>
      </p:pic>
      <p:pic>
        <p:nvPicPr>
          <p:cNvPr id="21" name="Picture 20" descr="Icon&#10;&#10;Description automatically generated">
            <a:extLst>
              <a:ext uri="{FF2B5EF4-FFF2-40B4-BE49-F238E27FC236}">
                <a16:creationId xmlns:a16="http://schemas.microsoft.com/office/drawing/2014/main" id="{614012D9-EE5B-C7B6-08D2-7CA24993C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0691" y="3570124"/>
            <a:ext cx="920151" cy="920151"/>
          </a:xfrm>
          <a:prstGeom prst="rect">
            <a:avLst/>
          </a:prstGeom>
        </p:spPr>
      </p:pic>
    </p:spTree>
    <p:extLst>
      <p:ext uri="{BB962C8B-B14F-4D97-AF65-F5344CB8AC3E}">
        <p14:creationId xmlns:p14="http://schemas.microsoft.com/office/powerpoint/2010/main" val="123487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Hardware and Software</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14" name="Picture 13" descr="A picture containing text, clipart&#10;&#10;Description automatically generated">
            <a:extLst>
              <a:ext uri="{FF2B5EF4-FFF2-40B4-BE49-F238E27FC236}">
                <a16:creationId xmlns:a16="http://schemas.microsoft.com/office/drawing/2014/main" id="{B9C08589-9B0F-2291-87D5-778E9C169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5752" y="2187673"/>
            <a:ext cx="505803" cy="505803"/>
          </a:xfrm>
          <a:prstGeom prst="rect">
            <a:avLst/>
          </a:prstGeom>
        </p:spPr>
      </p:pic>
      <p:pic>
        <p:nvPicPr>
          <p:cNvPr id="16" name="Picture 15" descr="A picture containing text, clipart, businesscard&#10;&#10;Description automatically generated">
            <a:extLst>
              <a:ext uri="{FF2B5EF4-FFF2-40B4-BE49-F238E27FC236}">
                <a16:creationId xmlns:a16="http://schemas.microsoft.com/office/drawing/2014/main" id="{F8F2903B-7427-CCA9-7306-E8E11D31C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0993" y="3922201"/>
            <a:ext cx="965436" cy="540644"/>
          </a:xfrm>
          <a:prstGeom prst="rect">
            <a:avLst/>
          </a:prstGeom>
        </p:spPr>
      </p:pic>
      <p:pic>
        <p:nvPicPr>
          <p:cNvPr id="17" name="Picture 16" descr="Icon&#10;&#10;Description automatically generated">
            <a:extLst>
              <a:ext uri="{FF2B5EF4-FFF2-40B4-BE49-F238E27FC236}">
                <a16:creationId xmlns:a16="http://schemas.microsoft.com/office/drawing/2014/main" id="{A05EB4BA-ABF0-4704-ECFE-95CA48573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9310" y="3099999"/>
            <a:ext cx="594048" cy="594048"/>
          </a:xfrm>
          <a:prstGeom prst="rect">
            <a:avLst/>
          </a:prstGeom>
        </p:spPr>
      </p:pic>
      <p:pic>
        <p:nvPicPr>
          <p:cNvPr id="18" name="Picture 17" descr="Logo&#10;&#10;Description automatically generated">
            <a:extLst>
              <a:ext uri="{FF2B5EF4-FFF2-40B4-BE49-F238E27FC236}">
                <a16:creationId xmlns:a16="http://schemas.microsoft.com/office/drawing/2014/main" id="{FE3EA876-DC71-873E-31E7-E93A2B21B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058" y="2181064"/>
            <a:ext cx="505803" cy="505803"/>
          </a:xfrm>
          <a:prstGeom prst="rect">
            <a:avLst/>
          </a:prstGeom>
        </p:spPr>
      </p:pic>
      <p:pic>
        <p:nvPicPr>
          <p:cNvPr id="20" name="Picture 19" descr="Logo&#10;&#10;Description automatically generated">
            <a:extLst>
              <a:ext uri="{FF2B5EF4-FFF2-40B4-BE49-F238E27FC236}">
                <a16:creationId xmlns:a16="http://schemas.microsoft.com/office/drawing/2014/main" id="{6F656536-9DFF-98BB-1606-18AF0AD890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4918" y="3001807"/>
            <a:ext cx="757491" cy="757491"/>
          </a:xfrm>
          <a:prstGeom prst="rect">
            <a:avLst/>
          </a:prstGeom>
        </p:spPr>
      </p:pic>
      <p:pic>
        <p:nvPicPr>
          <p:cNvPr id="21" name="Picture 20" descr="Icon&#10;&#10;Description automatically generated">
            <a:extLst>
              <a:ext uri="{FF2B5EF4-FFF2-40B4-BE49-F238E27FC236}">
                <a16:creationId xmlns:a16="http://schemas.microsoft.com/office/drawing/2014/main" id="{614012D9-EE5B-C7B6-08D2-7CA24993C8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7507" y="3922201"/>
            <a:ext cx="594048" cy="594048"/>
          </a:xfrm>
          <a:prstGeom prst="rect">
            <a:avLst/>
          </a:prstGeom>
        </p:spPr>
      </p:pic>
      <p:pic>
        <p:nvPicPr>
          <p:cNvPr id="5" name="Graphic 4" descr="User with solid fill">
            <a:extLst>
              <a:ext uri="{FF2B5EF4-FFF2-40B4-BE49-F238E27FC236}">
                <a16:creationId xmlns:a16="http://schemas.microsoft.com/office/drawing/2014/main" id="{2FD4481F-20BF-CF84-6205-254D4DDF61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2172" y="2887270"/>
            <a:ext cx="914400" cy="914400"/>
          </a:xfrm>
          <a:prstGeom prst="rect">
            <a:avLst/>
          </a:prstGeom>
        </p:spPr>
      </p:pic>
      <p:pic>
        <p:nvPicPr>
          <p:cNvPr id="6" name="Picture 5" descr="Logo, company name&#10;&#10;Description automatically generated">
            <a:extLst>
              <a:ext uri="{FF2B5EF4-FFF2-40B4-BE49-F238E27FC236}">
                <a16:creationId xmlns:a16="http://schemas.microsoft.com/office/drawing/2014/main" id="{33BCCB39-BEF1-C3D8-AD1B-A5D2CE7521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34715" y="4328287"/>
            <a:ext cx="1203158" cy="800647"/>
          </a:xfrm>
          <a:prstGeom prst="rect">
            <a:avLst/>
          </a:prstGeom>
        </p:spPr>
      </p:pic>
      <p:pic>
        <p:nvPicPr>
          <p:cNvPr id="7" name="Picture 6" descr="Logo&#10;&#10;Description automatically generated">
            <a:extLst>
              <a:ext uri="{FF2B5EF4-FFF2-40B4-BE49-F238E27FC236}">
                <a16:creationId xmlns:a16="http://schemas.microsoft.com/office/drawing/2014/main" id="{EE98B58E-96D5-2C0D-35CE-B460C42E19B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33779" y="2048997"/>
            <a:ext cx="1054404" cy="914400"/>
          </a:xfrm>
          <a:prstGeom prst="rect">
            <a:avLst/>
          </a:prstGeom>
        </p:spPr>
      </p:pic>
      <p:pic>
        <p:nvPicPr>
          <p:cNvPr id="8" name="Picture 7" descr="A penguin with a yellow beak&#10;&#10;Description automatically generated with low confidence">
            <a:extLst>
              <a:ext uri="{FF2B5EF4-FFF2-40B4-BE49-F238E27FC236}">
                <a16:creationId xmlns:a16="http://schemas.microsoft.com/office/drawing/2014/main" id="{8321446D-3EF0-AA2E-FE92-59AACB7218F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06147" y="3365831"/>
            <a:ext cx="709669" cy="840579"/>
          </a:xfrm>
          <a:prstGeom prst="rect">
            <a:avLst/>
          </a:prstGeom>
        </p:spPr>
      </p:pic>
      <p:pic>
        <p:nvPicPr>
          <p:cNvPr id="9" name="Picture 8" descr="Logo&#10;&#10;Description automatically generated">
            <a:extLst>
              <a:ext uri="{FF2B5EF4-FFF2-40B4-BE49-F238E27FC236}">
                <a16:creationId xmlns:a16="http://schemas.microsoft.com/office/drawing/2014/main" id="{5D64F57D-8FBB-DF83-DAE1-29B46CE9D6E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2928" y="2235866"/>
            <a:ext cx="965466" cy="540661"/>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3355B457-F843-18A6-5041-223CB91D344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94744" y="3131293"/>
            <a:ext cx="850991" cy="718460"/>
          </a:xfrm>
          <a:prstGeom prst="rect">
            <a:avLst/>
          </a:prstGeom>
        </p:spPr>
      </p:pic>
      <p:pic>
        <p:nvPicPr>
          <p:cNvPr id="12" name="Picture 11" descr="A picture containing text, clipart&#10;&#10;Description automatically generated">
            <a:extLst>
              <a:ext uri="{FF2B5EF4-FFF2-40B4-BE49-F238E27FC236}">
                <a16:creationId xmlns:a16="http://schemas.microsoft.com/office/drawing/2014/main" id="{7AA923A7-39C9-7AEB-A89C-0DB1B0D69E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39796" y="4161397"/>
            <a:ext cx="1211729" cy="970349"/>
          </a:xfrm>
          <a:prstGeom prst="rect">
            <a:avLst/>
          </a:prstGeom>
        </p:spPr>
      </p:pic>
      <p:pic>
        <p:nvPicPr>
          <p:cNvPr id="22" name="Picture 21" descr="A picture containing case, accessory&#10;&#10;Description automatically generated">
            <a:extLst>
              <a:ext uri="{FF2B5EF4-FFF2-40B4-BE49-F238E27FC236}">
                <a16:creationId xmlns:a16="http://schemas.microsoft.com/office/drawing/2014/main" id="{8A4141C3-8CF0-B710-AA32-DD8BFD493BC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01091" y="2244937"/>
            <a:ext cx="1383701" cy="718460"/>
          </a:xfrm>
          <a:prstGeom prst="rect">
            <a:avLst/>
          </a:prstGeom>
        </p:spPr>
      </p:pic>
      <p:pic>
        <p:nvPicPr>
          <p:cNvPr id="23" name="Picture 22" descr="A pair of black headphones&#10;&#10;Description automatically generated">
            <a:extLst>
              <a:ext uri="{FF2B5EF4-FFF2-40B4-BE49-F238E27FC236}">
                <a16:creationId xmlns:a16="http://schemas.microsoft.com/office/drawing/2014/main" id="{F6440F7F-187C-6209-5A97-39ED295BD27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12508" y="3344470"/>
            <a:ext cx="696410" cy="983817"/>
          </a:xfrm>
          <a:prstGeom prst="rect">
            <a:avLst/>
          </a:prstGeom>
        </p:spPr>
      </p:pic>
      <p:sp>
        <p:nvSpPr>
          <p:cNvPr id="24" name="Arrow: Right 23">
            <a:extLst>
              <a:ext uri="{FF2B5EF4-FFF2-40B4-BE49-F238E27FC236}">
                <a16:creationId xmlns:a16="http://schemas.microsoft.com/office/drawing/2014/main" id="{582A21C9-5CBF-1F1C-C95E-A91B17A1C5F0}"/>
              </a:ext>
            </a:extLst>
          </p:cNvPr>
          <p:cNvSpPr/>
          <p:nvPr/>
        </p:nvSpPr>
        <p:spPr>
          <a:xfrm>
            <a:off x="1575580" y="3205959"/>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916AF58-5C55-FDEB-7961-14BDBB7AC37E}"/>
              </a:ext>
            </a:extLst>
          </p:cNvPr>
          <p:cNvSpPr/>
          <p:nvPr/>
        </p:nvSpPr>
        <p:spPr>
          <a:xfrm>
            <a:off x="4667723" y="3205959"/>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C8638597-4CC8-14C1-F7CA-2A30DD90B883}"/>
              </a:ext>
            </a:extLst>
          </p:cNvPr>
          <p:cNvSpPr/>
          <p:nvPr/>
        </p:nvSpPr>
        <p:spPr>
          <a:xfrm>
            <a:off x="7199258" y="3205959"/>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7" name="Arrow: Right 26">
            <a:extLst>
              <a:ext uri="{FF2B5EF4-FFF2-40B4-BE49-F238E27FC236}">
                <a16:creationId xmlns:a16="http://schemas.microsoft.com/office/drawing/2014/main" id="{E93CED30-A173-E0BB-AB3F-DEF8C87ABB19}"/>
              </a:ext>
            </a:extLst>
          </p:cNvPr>
          <p:cNvSpPr/>
          <p:nvPr/>
        </p:nvSpPr>
        <p:spPr>
          <a:xfrm>
            <a:off x="9825134" y="3274655"/>
            <a:ext cx="653109" cy="438626"/>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8" name="TextBox 27">
            <a:extLst>
              <a:ext uri="{FF2B5EF4-FFF2-40B4-BE49-F238E27FC236}">
                <a16:creationId xmlns:a16="http://schemas.microsoft.com/office/drawing/2014/main" id="{63C19273-8EF2-AE33-DA14-952D9243FCC7}"/>
              </a:ext>
            </a:extLst>
          </p:cNvPr>
          <p:cNvSpPr txBox="1"/>
          <p:nvPr/>
        </p:nvSpPr>
        <p:spPr>
          <a:xfrm>
            <a:off x="183236" y="3860261"/>
            <a:ext cx="1172271" cy="323165"/>
          </a:xfrm>
          <a:prstGeom prst="rect">
            <a:avLst/>
          </a:prstGeom>
          <a:noFill/>
        </p:spPr>
        <p:txBody>
          <a:bodyPr wrap="square" rtlCol="0">
            <a:spAutoFit/>
          </a:bodyPr>
          <a:lstStyle/>
          <a:p>
            <a:r>
              <a:rPr lang="en-PH" sz="1500" b="1" dirty="0"/>
              <a:t>System User</a:t>
            </a:r>
          </a:p>
        </p:txBody>
      </p:sp>
      <p:sp>
        <p:nvSpPr>
          <p:cNvPr id="29" name="TextBox 28">
            <a:extLst>
              <a:ext uri="{FF2B5EF4-FFF2-40B4-BE49-F238E27FC236}">
                <a16:creationId xmlns:a16="http://schemas.microsoft.com/office/drawing/2014/main" id="{1BE24ECB-CCE1-B451-5292-158A069E88F6}"/>
              </a:ext>
            </a:extLst>
          </p:cNvPr>
          <p:cNvSpPr txBox="1"/>
          <p:nvPr/>
        </p:nvSpPr>
        <p:spPr>
          <a:xfrm>
            <a:off x="2464653" y="4728610"/>
            <a:ext cx="1898482" cy="323165"/>
          </a:xfrm>
          <a:prstGeom prst="rect">
            <a:avLst/>
          </a:prstGeom>
          <a:noFill/>
        </p:spPr>
        <p:txBody>
          <a:bodyPr wrap="square" rtlCol="0">
            <a:spAutoFit/>
          </a:bodyPr>
          <a:lstStyle/>
          <a:p>
            <a:r>
              <a:rPr lang="en-PH" sz="1500" b="1" dirty="0"/>
              <a:t>Application Software</a:t>
            </a:r>
          </a:p>
        </p:txBody>
      </p:sp>
      <p:sp>
        <p:nvSpPr>
          <p:cNvPr id="30" name="TextBox 29">
            <a:extLst>
              <a:ext uri="{FF2B5EF4-FFF2-40B4-BE49-F238E27FC236}">
                <a16:creationId xmlns:a16="http://schemas.microsoft.com/office/drawing/2014/main" id="{12230BF7-6BE2-FBB1-1FCC-8BC255DB60DE}"/>
              </a:ext>
            </a:extLst>
          </p:cNvPr>
          <p:cNvSpPr txBox="1"/>
          <p:nvPr/>
        </p:nvSpPr>
        <p:spPr>
          <a:xfrm>
            <a:off x="5287053" y="5009475"/>
            <a:ext cx="1611380" cy="323165"/>
          </a:xfrm>
          <a:prstGeom prst="rect">
            <a:avLst/>
          </a:prstGeom>
          <a:noFill/>
        </p:spPr>
        <p:txBody>
          <a:bodyPr wrap="square" rtlCol="0">
            <a:spAutoFit/>
          </a:bodyPr>
          <a:lstStyle/>
          <a:p>
            <a:r>
              <a:rPr lang="en-PH" sz="1500" b="1" dirty="0"/>
              <a:t>Operating System</a:t>
            </a:r>
          </a:p>
        </p:txBody>
      </p:sp>
      <p:sp>
        <p:nvSpPr>
          <p:cNvPr id="31" name="TextBox 30">
            <a:extLst>
              <a:ext uri="{FF2B5EF4-FFF2-40B4-BE49-F238E27FC236}">
                <a16:creationId xmlns:a16="http://schemas.microsoft.com/office/drawing/2014/main" id="{5F0B4618-F0A6-8393-7012-5810128D615F}"/>
              </a:ext>
            </a:extLst>
          </p:cNvPr>
          <p:cNvSpPr txBox="1"/>
          <p:nvPr/>
        </p:nvSpPr>
        <p:spPr>
          <a:xfrm>
            <a:off x="8289260" y="5234623"/>
            <a:ext cx="1346152" cy="323165"/>
          </a:xfrm>
          <a:prstGeom prst="rect">
            <a:avLst/>
          </a:prstGeom>
          <a:noFill/>
        </p:spPr>
        <p:txBody>
          <a:bodyPr wrap="square" rtlCol="0">
            <a:spAutoFit/>
          </a:bodyPr>
          <a:lstStyle/>
          <a:p>
            <a:r>
              <a:rPr lang="en-PH" sz="1500" b="1" dirty="0"/>
              <a:t>Device Driver</a:t>
            </a:r>
          </a:p>
        </p:txBody>
      </p:sp>
      <p:sp>
        <p:nvSpPr>
          <p:cNvPr id="32" name="TextBox 31">
            <a:extLst>
              <a:ext uri="{FF2B5EF4-FFF2-40B4-BE49-F238E27FC236}">
                <a16:creationId xmlns:a16="http://schemas.microsoft.com/office/drawing/2014/main" id="{A0AE2D1D-AD90-014D-6C42-281981F1EDF9}"/>
              </a:ext>
            </a:extLst>
          </p:cNvPr>
          <p:cNvSpPr txBox="1"/>
          <p:nvPr/>
        </p:nvSpPr>
        <p:spPr>
          <a:xfrm>
            <a:off x="10780628" y="4516482"/>
            <a:ext cx="1024625" cy="323165"/>
          </a:xfrm>
          <a:prstGeom prst="rect">
            <a:avLst/>
          </a:prstGeom>
          <a:noFill/>
        </p:spPr>
        <p:txBody>
          <a:bodyPr wrap="square" rtlCol="0">
            <a:spAutoFit/>
          </a:bodyPr>
          <a:lstStyle/>
          <a:p>
            <a:r>
              <a:rPr lang="en-PH" sz="1500" b="1" dirty="0"/>
              <a:t>Hardware</a:t>
            </a:r>
          </a:p>
        </p:txBody>
      </p:sp>
    </p:spTree>
    <p:extLst>
      <p:ext uri="{BB962C8B-B14F-4D97-AF65-F5344CB8AC3E}">
        <p14:creationId xmlns:p14="http://schemas.microsoft.com/office/powerpoint/2010/main" val="165189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323</TotalTime>
  <Words>564</Words>
  <Application>Microsoft Office PowerPoint</Application>
  <PresentationFormat>Widescreen</PresentationFormat>
  <Paragraphs>132</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Introduction to Computer System</vt:lpstr>
      <vt:lpstr>Introduction to Computer System</vt:lpstr>
      <vt:lpstr>What is a Computer System?</vt:lpstr>
      <vt:lpstr>Features of a Computer System</vt:lpstr>
      <vt:lpstr>Computer Hardware</vt:lpstr>
      <vt:lpstr>Computer Software</vt:lpstr>
      <vt:lpstr>System Software</vt:lpstr>
      <vt:lpstr>Application Software</vt:lpstr>
      <vt:lpstr>Hardware and Software</vt:lpstr>
      <vt:lpstr>Components of a Computer System</vt:lpstr>
      <vt:lpstr>Components of a Computer System</vt:lpstr>
      <vt:lpstr>Input Unit</vt:lpstr>
      <vt:lpstr>Memory Unit</vt:lpstr>
      <vt:lpstr>Central Processing Unit</vt:lpstr>
      <vt:lpstr>Output Unit</vt:lpstr>
      <vt:lpstr>Benefits of using a Computer System</vt:lpstr>
      <vt:lpstr>Processing Speed</vt:lpstr>
      <vt:lpstr>Data Storage</vt:lpstr>
      <vt:lpstr>Accuracy of Operations</vt:lpstr>
      <vt:lpstr>Decision Making</vt:lpstr>
      <vt:lpstr>Repetition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SLY Ponio</cp:lastModifiedBy>
  <cp:revision>16</cp:revision>
  <dcterms:created xsi:type="dcterms:W3CDTF">2022-05-11T03:47:05Z</dcterms:created>
  <dcterms:modified xsi:type="dcterms:W3CDTF">2022-12-05T00:19:05Z</dcterms:modified>
</cp:coreProperties>
</file>